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101"/>
  </p:notesMasterIdLst>
  <p:handoutMasterIdLst>
    <p:handoutMasterId r:id="rId102"/>
  </p:handoutMasterIdLst>
  <p:sldIdLst>
    <p:sldId id="267" r:id="rId3"/>
    <p:sldId id="270" r:id="rId4"/>
    <p:sldId id="285" r:id="rId5"/>
    <p:sldId id="272" r:id="rId6"/>
    <p:sldId id="284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306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3" r:id="rId43"/>
    <p:sldId id="322" r:id="rId44"/>
    <p:sldId id="321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39" r:id="rId61"/>
    <p:sldId id="340" r:id="rId62"/>
    <p:sldId id="341" r:id="rId63"/>
    <p:sldId id="342" r:id="rId64"/>
    <p:sldId id="343" r:id="rId65"/>
    <p:sldId id="344" r:id="rId66"/>
    <p:sldId id="345" r:id="rId67"/>
    <p:sldId id="346" r:id="rId68"/>
    <p:sldId id="347" r:id="rId69"/>
    <p:sldId id="348" r:id="rId70"/>
    <p:sldId id="349" r:id="rId71"/>
    <p:sldId id="350" r:id="rId72"/>
    <p:sldId id="351" r:id="rId73"/>
    <p:sldId id="352" r:id="rId74"/>
    <p:sldId id="353" r:id="rId75"/>
    <p:sldId id="354" r:id="rId76"/>
    <p:sldId id="355" r:id="rId77"/>
    <p:sldId id="356" r:id="rId78"/>
    <p:sldId id="357" r:id="rId79"/>
    <p:sldId id="358" r:id="rId80"/>
    <p:sldId id="359" r:id="rId81"/>
    <p:sldId id="360" r:id="rId82"/>
    <p:sldId id="361" r:id="rId83"/>
    <p:sldId id="362" r:id="rId84"/>
    <p:sldId id="363" r:id="rId85"/>
    <p:sldId id="364" r:id="rId86"/>
    <p:sldId id="365" r:id="rId87"/>
    <p:sldId id="366" r:id="rId88"/>
    <p:sldId id="367" r:id="rId89"/>
    <p:sldId id="368" r:id="rId90"/>
    <p:sldId id="369" r:id="rId91"/>
    <p:sldId id="370" r:id="rId92"/>
    <p:sldId id="371" r:id="rId93"/>
    <p:sldId id="372" r:id="rId94"/>
    <p:sldId id="373" r:id="rId95"/>
    <p:sldId id="374" r:id="rId96"/>
    <p:sldId id="375" r:id="rId97"/>
    <p:sldId id="376" r:id="rId98"/>
    <p:sldId id="377" r:id="rId99"/>
    <p:sldId id="378" r:id="rId100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B5B8"/>
    <a:srgbClr val="3A2ED6"/>
    <a:srgbClr val="ED9033"/>
    <a:srgbClr val="7E1E70"/>
    <a:srgbClr val="37C9CD"/>
    <a:srgbClr val="59D2D5"/>
    <a:srgbClr val="E06361"/>
    <a:srgbClr val="75B77D"/>
    <a:srgbClr val="A3CFA8"/>
    <a:srgbClr val="8D9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howGuides="1">
      <p:cViewPr varScale="1">
        <p:scale>
          <a:sx n="108" d="100"/>
          <a:sy n="108" d="100"/>
        </p:scale>
        <p:origin x="1716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941" y="62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2022-04-20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4/20/2022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4/20/2022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4/20/2022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4/20/2022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jp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570506"/>
            <a:ext cx="9144000" cy="189542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ko-KR" altLang="en-US" sz="5400" dirty="0">
                <a:solidFill>
                  <a:schemeClr val="tx2"/>
                </a:solidFill>
              </a:rPr>
              <a:t>부록</a:t>
            </a:r>
            <a:endParaRPr lang="en-US" sz="5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실습을 위한 준비 사항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실습을 위한 준비 사항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우선 코드를 보면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F4C4A9-B9DA-FFD1-8830-27A3C6FE7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65" y="2216715"/>
            <a:ext cx="71151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03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실습을 위한 준비 사항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실습을 위한 준비 사항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5406EA-19DF-C593-40AF-8E9112106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15" y="1873611"/>
            <a:ext cx="70770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47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실습을 위한 준비 사항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실습을 위한 준비 사항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5163B3-97F7-7D39-E2E2-33CF7FC33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34" y="1873611"/>
            <a:ext cx="70485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11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실습을 위한 준비 사항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32674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실습을 위한 준비 사항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코드를 실행하면 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1-1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같이 출력되는데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 스케일링 전후의 결과를 보여 주고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왼쪽에 보이는 데이터 스케일링 이전의 그림은 데이터가 너무 편협하게 분포되어 있고 그래프 간 차이가 심함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오른쪽에 보이는 데이터 스케일링 이후의 그림은 데이터가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중심으로 모여 있고 그래프 간 차이도 심하지 않음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489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실습을 위한 준비 사항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4A8F737-9806-1271-EB4A-C94BFB40001E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1-1 | </a:t>
            </a:r>
            <a:r>
              <a:rPr lang="ko-KR" altLang="en-US" sz="1600" b="1" dirty="0"/>
              <a:t>원본 데이터와 스케일링 이후의 데이터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FB9721-F69B-EF1A-FDF2-DBB7502D8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82" y="1873611"/>
            <a:ext cx="71818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1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실습을 위한 준비 사항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32674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실습을 위한 준비 사항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 스케일링을 마치고 데이터를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75:25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비율로 학습셋과 테스트셋으로 나누었음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알고리즘을 테스트할 준비가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앞으로 배울 열 가지 알고리즘은 모두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사이킷런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(Scikit-learn)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이용해 실습할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사이킷런은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다양한 머신 러닝 알고리즘을 손쉽게 이용할 수 있도록 해 주는 유명한 파이썬 오픈 소스 라이브러리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5839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실습을 위한 준비 사항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32674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실습을 위한 준비 사항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사이킷런을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이용하는 기본 순서는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2EB5B8"/>
                </a:solidFill>
                <a:latin typeface="KoPub돋움체_Pro Light" pitchFamily="18" charset="-127"/>
                <a:ea typeface="KoPub돋움체_Pro Light" pitchFamily="18" charset="-127"/>
              </a:rPr>
              <a:t>1 |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사이킷런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라이브러리에서 적절한 알고리즘을 불러옴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2EB5B8"/>
                </a:solidFill>
                <a:latin typeface="KoPub돋움체_Pro Light" pitchFamily="18" charset="-127"/>
                <a:ea typeface="KoPub돋움체_Pro Light" pitchFamily="18" charset="-127"/>
              </a:rPr>
              <a:t>2 |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fit()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함수로 학습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2EB5B8"/>
                </a:solidFill>
                <a:latin typeface="KoPub돋움체_Pro Light" pitchFamily="18" charset="-127"/>
                <a:ea typeface="KoPub돋움체_Pro Light" pitchFamily="18" charset="-127"/>
              </a:rPr>
              <a:t>3 |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predict()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함수로 예측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세 가지 절차를 통해 수많은 알고리즘을 손쉽게 적용할 수 있으며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여기에 교차 검증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과정등을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거치면 좋은 모델을 만들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233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결정 트리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882066" y="3405791"/>
            <a:ext cx="5459767" cy="105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306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결정 트리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결정 트리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결정 트리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(decision tree)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‘예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아니요’라는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답이 나오는 질문을 계속해서 물으며 학습하는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주어진 데이터에 대해 각각 닭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고등어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돌고래로 분류하는 과제가 있을 때 결정 트리 학습 방법은 주어진 데이터를 잘 구분할 수 있는 질문을 던져 다음 그림과 같이 정답을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찾아감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92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결정 트리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결정 트리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9C574B-F43E-A4C7-C47C-2F51B1192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8" y="1836483"/>
            <a:ext cx="5143373" cy="447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20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E06361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06361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가장 많이 사용하는 머신 러닝 알고리즘 </a:t>
            </a:r>
            <a:r>
              <a:rPr lang="en-US" altLang="ko-KR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TOP 10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 flipV="1">
            <a:off x="541538" y="1178976"/>
            <a:ext cx="8167456" cy="1700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470362"/>
            <a:ext cx="6041348" cy="4932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세상의 거의 모든 머신 러닝 알고리즘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실습을 위한 준비 사항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결정 트리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랜덤 포레스트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가우시안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나이브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베이즈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6 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k‐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최근접 이웃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7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에이다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부스트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8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이차 판별 분석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결정 트리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결정 트리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앞에서 스케일링한 데이터셋에 결정 트리를 적용하면 다음과 같이 구현할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204CDA-369C-9441-5019-8C99DBB63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65" y="2276860"/>
            <a:ext cx="71151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03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결정 트리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결정 트리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193A49-60C9-ACB2-C7D4-14D526459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873611"/>
            <a:ext cx="70675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13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결정 트리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결정 트리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CBC67D-248A-D5AF-27B7-D8FA8A627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4" y="1854633"/>
            <a:ext cx="71056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77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결정 트리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결정 트리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from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sklearn.tree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import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DecisionTreeClassifier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코드를 통해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사이킷런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라이브러리의 결정 트리 알고리즘을 가져왔음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통해 결정 트리 알고리즘을 분류기로 지정했고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통해 이를 실행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 결과에 테스트셋을 적용한 결과는   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통해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y_pred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저장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열 개의 서브셋으로 나누어 학습과 테스트를 각각 실시했고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mean()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통해 정확도를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std()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통해 표준편차를 구했음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계층별 교차 검증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StratifiedKFold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교차 검증을 위한 데이터셋을 만들 때 클래스의 비율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당뇨병 발병 여부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맞추어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추출되는 데이터셋이 매번 다르므로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결괏값도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실행할 때마다 조금씩 차이가 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41E7C5-9813-18E6-C3F1-3B323D4E2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1894489"/>
            <a:ext cx="209550" cy="209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203E5D-2BF8-1F1C-588A-09B49864A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67" y="2507288"/>
            <a:ext cx="209550" cy="209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89D27E-FBD1-0FAF-D46F-CE100C719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98" y="2507288"/>
            <a:ext cx="209550" cy="209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FCA729-BFB2-FC13-1CD6-03C6155B5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5" y="2852930"/>
            <a:ext cx="2095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66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랜덤 포레스트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882066" y="3405791"/>
            <a:ext cx="5459767" cy="105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41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랜덤 포레스트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랜덤 포레스트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랜덤 포레스트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(random forest)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앞서 배운 결정 트리를 여러 개 묶어 놓은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트리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(tree)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묶어 놓았으니 포레스트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(forest)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라는 이름이 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하나의 결정 트리가 아닌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많은 수의 결정 트리를 실행해 그로부터 나온 분류 결과를 취합해서 최종 예측을 하는 알고리즘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너무 단순한 원리로 인해 과적합에 빠지기 쉬운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결정 트리의 단점을 보완해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303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랜덤 포레스트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랜덤 포레스트</a:t>
            </a: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D71526-61C2-6047-0923-E808844CC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59" y="1913424"/>
            <a:ext cx="59055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64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랜덤 포레스트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랜덤 포레스트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역시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사이킷런을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활용해 랜덤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포레스트를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다음과 같이 구현할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F6DC92-4122-AD59-D8AF-F616139AF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36" y="2219253"/>
            <a:ext cx="7162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56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랜덤 포레스트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랜덤 포레스트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C99856-1A91-255A-1443-1F1316D91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59" y="1881524"/>
            <a:ext cx="71151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71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랜덤 포레스트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랜덤 포레스트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5B3C32-CD23-D7DB-A644-EF158DF9F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1873611"/>
            <a:ext cx="71056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80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E06361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06361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가장 많이 사용하는 머신 러닝 알고리즘 </a:t>
            </a:r>
            <a:r>
              <a:rPr lang="en-US" altLang="ko-KR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TOP 10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 flipV="1">
            <a:off x="541538" y="1178976"/>
            <a:ext cx="8167456" cy="1700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470362"/>
            <a:ext cx="6041348" cy="308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9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10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 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‐ RBF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커널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11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보팅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12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배깅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13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여러 알고리즘의 성능을 한눈에 비교하기 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012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랜덤 포레스트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랜덤 포레스트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결정 트리는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sklearn.tree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가져왔지만 랜덤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포레스트는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sklearn.ensemble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안에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앙상블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(ensemble)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이란 여러 머신 러닝 모델을 사용해 강력한 모델을 만드는 기법을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여러 개의 결정 트리를 이용해 학습하는 랜덤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포레스트는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앙상블 기법의 대표적인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1412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랜덤 포레스트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랜덤 포레스트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classifier =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RandomForestClassifier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n_estimators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=50)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코드를 통해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사이킷런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랜덤 포레스트 알고리즘을 가져왔는데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n_estimators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사용해 몇 개의 결정 트리를 사용할 것인지 정함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결정 트리와 마찬가지로 열 개의 서브셋으로 나누어 학습과 테스트를 각각 실시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fit()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predict()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함수가 각각 학습과 예측을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mean()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std()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함수가 각각 평균과 표준편차를 구했음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39587D-3026-B74B-9E7B-B6B8DB5D4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58" y="1931218"/>
            <a:ext cx="2095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04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 </a:t>
            </a:r>
            <a:r>
              <a:rPr lang="ko-KR" altLang="en-US" sz="26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가우시안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6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나이브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6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베이즈</a:t>
            </a:r>
            <a:endParaRPr lang="ko-KR" altLang="en-US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882066" y="3405791"/>
            <a:ext cx="5459767" cy="105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354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가우시안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나이브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베이즈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가우시안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나이브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베이즈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나이브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베이즈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(gaussian naïve bayes)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속성이 연속형 변수일 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베이즈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정리를 기반으로 각 범주에 속할 확률을 계산하는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키를 측정한 데이터를 보고 남성인지 여성인지를 예측하는 문제가 있다고 하자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남성의 키와 여성의 키는 자체 평균과 표준편차 값이 있으므로 다음 그림과 같이 분포될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목표 데이터가 각 범주에 속할 확률을 계산하고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가장 높은 확률을 가지는 범주로 데이터를 분류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3205B2-750B-CD22-3257-9B107699A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717035"/>
            <a:ext cx="47244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89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가우시안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나이브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베이즈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가우시안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나이브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베이즈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준비한 데이터셋에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나이브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베이즈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분류기를 적용하면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6AC5FE-E577-33D7-60C5-C76DBFF52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03" y="2219253"/>
            <a:ext cx="71247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43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가우시안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나이브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베이즈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가우시안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나이브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베이즈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BA5E80-FB8B-C89B-DAE5-5DD2C4664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4" y="1890592"/>
            <a:ext cx="71056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9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가우시안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나이브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베이즈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가우시안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나이브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베이즈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07E265-CF91-BE0F-45F9-02C1267FC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28" y="1873611"/>
            <a:ext cx="71056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52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가우시안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나이브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베이즈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가우시안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나이브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베이즈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베이즈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정리란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조건부 확률을 계산하는 방법의 하나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이전의 경험과 현재의 정보를 근거로 확률을 구해 가는 방법이라고 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어떤 사람의 키가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180cm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이상이라고 하면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아마도 이 사람은 남자일 확률이 더 높음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베이즈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정리를 통해 데이터가 특정한 클래스에 속할 확률을 계산하는 것을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베이즈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분류라고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예측할 속성들이 상호 독립적일 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씨의 키와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씨의 키는 서로 종속되지 않음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나이브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베이즈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분류라고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여기에 해당 데이터가 연속적으로 분포하고 있을 경우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나이브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베이즈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분류를 사용하는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sklearn.naive_bayes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GaussianNB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분류기를 불러와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나이브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베이즈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분류를 쉽게 적용할 수 있었음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490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6 k‐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최근접 이웃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882066" y="3405791"/>
            <a:ext cx="5459767" cy="105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294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6 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k‐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최근접 이웃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k‐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최근접 이웃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k-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최근접 이웃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(k-nearest neighbor)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새로운 데이터가 입력되면 가장 가까이 있는 것을 중심으로 새로운 데이터의 종류를 정해 주는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새로운 데이터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(★)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입력되었을 때 이 데이터가 붉은 원인지 푸른 원인지를 예측한다고 하자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주변 데이터의 수를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k = 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원을 보니 푸른 원이 더 많음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별은 푸른 원일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범위를 조금 더 넓혀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k = 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결과를 보니 붉은 원이 푸른 원보다 더 많음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865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세상의 거의 모든 머신 러닝 알고리즘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882066" y="3405791"/>
            <a:ext cx="5459767" cy="105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578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6 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k‐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최근접 이웃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k‐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최근접 이웃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가장 적절한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k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값은 주어진 데이터마다 다르므로 이를 결정하면서 새로운 데이터를 예측하는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89C485-EEF0-A0D5-8D77-546CAEDB1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429019"/>
            <a:ext cx="44005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81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6 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k‐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최근접 이웃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k‐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최근접 이웃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k-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최근접 이웃을 적용해 다음과 같이 분류 모델을 만들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844E35-56F3-B34C-BEC2-AB15FCF21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90" y="2276860"/>
            <a:ext cx="70961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5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6 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k‐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최근접 이웃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k‐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최근접 이웃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41371E-AAFE-3B5E-6673-BF1F1BFBD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59" y="1873611"/>
            <a:ext cx="71151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38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6 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k‐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최근접 이웃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k‐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최근접 이웃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D17E69-3AD7-410A-8156-F648AC978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59" y="1873611"/>
            <a:ext cx="70770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03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6 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k‐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최근접 이웃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k‐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최근접 이웃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k-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최근접 이웃 분류기는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sklearn.neighbors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KNeighborsClassifier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분류기를 불러와 사용할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알고리즘은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수를 변경해 가면서 새로운 데이터를 예측하는 방법이므로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k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잘 정하는 것이 중요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최적의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k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값은 어떤 데이터를 학습하는지에 따라 달라지므로 정해진 답은 없음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적절한 범위의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k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바꾸어 입력해 가며 최적의 값을 선택하는 과정이 필요함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45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7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에이다 </a:t>
            </a:r>
            <a:r>
              <a:rPr lang="ko-KR" altLang="en-US" sz="26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부스트</a:t>
            </a:r>
            <a:endParaRPr lang="ko-KR" altLang="en-US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882066" y="3405791"/>
            <a:ext cx="5459767" cy="105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47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7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에이다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에이다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부스트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에이다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부스트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ada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boost)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여러 번의 분류를 통해 정답을 예측해 가는 알고리즘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  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처럼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분류해 보니 상단의 푸른 원 두 개가 잘못 예측된 것을 알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잘못 예측된 이 두 개에 가중치를 두고   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처럼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다시 분류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하단의 붉은 원 세 개가 잘못되어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세 개에 다시 가중치를 두고   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처럼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분류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이와 같은 반복 훈련 후 모든 분류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   ,     ,     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결과를 합산하면 푸른 원과 붉은 원을 구분하는 분류기가 완성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99CB3A-F785-3D54-B19C-D32772D59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56" y="2240131"/>
            <a:ext cx="209550" cy="209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F22472-CF08-DACE-691E-271F1A746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358" y="2564895"/>
            <a:ext cx="209550" cy="209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7F7B1E-0ED3-91FC-53D2-CD1F42D25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559" y="3219450"/>
            <a:ext cx="209550" cy="209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25A5D3-AF03-B2FE-E6CF-E5A7691B6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594" y="3565092"/>
            <a:ext cx="209550" cy="2095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864477-6BA2-E31D-7BCD-6319BC8FB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358" y="3565092"/>
            <a:ext cx="209550" cy="209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E66632-C20F-9546-EA8A-171AB6026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952" y="3565092"/>
            <a:ext cx="2095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9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7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에이다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에이다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부스트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75A12D-2265-014E-456F-B1EA06FB9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1" y="1816004"/>
            <a:ext cx="4782947" cy="455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14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7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에이다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에이다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부스트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다음과 같이 에이다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부스트를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적용해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630263-267B-2907-093F-7FBD4D2E6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28" y="2219253"/>
            <a:ext cx="71056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83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7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에이다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에이다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부스트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56B539-DBA1-EC2E-B5AD-88C86B8E2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4" y="1873611"/>
            <a:ext cx="71056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75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세상의 거의 모든 머신 러닝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세상의 거의 모든 머신 러닝 알고리즘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세상의 수많은 머신 러닝 알고리즘 중 하나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딥러닝 이외의 머신 러닝 알고리즘에는 어떤 것들이 있으며 어떻게 이용할 수 있을까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 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일반적으로 과적합을 피하기 위해 많은 데이터가 필요함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이용하면 복잡하고 어려운 학습을 해낼 수 있지만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이로 인해 좋은 사양의 컴퓨터가 필요하고 긴 학습 시간이 소요될 때도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670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7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에이다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에이다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부스트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58051B-95AB-2FE9-72AC-E0962505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15" y="1873683"/>
            <a:ext cx="71532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182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7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에이다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에이다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부스트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에이다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부스트는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여러 개의 약한 분류기를 사용해 강력한 모델을 만드는 방법이므로 랜덤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포레스트와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함께 앙상블 분류기에 해당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sklearn.ensemble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해당 함수를 불러왔음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앙상블 방법의 대표적인 두 가지는 이처럼 이전 분류기와 다음 분류기의 결과를 서로 연결하는 방식의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부스팅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(boosting)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방법과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여러 분류기를 따로따로 훈련한 후 다수의 결과를 통해 최종 결과를 정하는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배깅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(bagging)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방법이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312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8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이차 판별 분석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882066" y="3405791"/>
            <a:ext cx="5459767" cy="105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8141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8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이차 판별 분석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이차 판별 분석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이차 판별 분석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(quadratic discriminant analysis)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각 클래스 간의 경계를 결정해 분류하는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파란 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빨간 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노란 점이 다음 그림과 같이 위치해 있을 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 클래스 분포의 중심과 모양을 결정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이들 클래스 사이의 경계를 그려 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경계가 직선이면 선형 판별 분석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 방정식에 의한 곡선이면 이차 판별 분석이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559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8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이차 판별 분석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이차 판별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497EB1-88CC-2E2C-4D59-7A210C98D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1" y="1816220"/>
            <a:ext cx="52006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46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8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이차 판별 분석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이차 판별 분석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마찬가지로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사이킷런을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이용해 이차 판별 분석 분류기를 구현해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39FB1A-CB4A-37EF-2571-A7CCB58D0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53" y="2276860"/>
            <a:ext cx="71628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417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8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이차 판별 분석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이차 판별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7A4594-3EAF-50DB-5DD9-A276AE811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84" y="1882438"/>
            <a:ext cx="70675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836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8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이차 판별 분석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이차 판별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17C7D2-8D6D-DCE0-CFD9-DF466FAAD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0" y="1873611"/>
            <a:ext cx="71342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45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8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이차 판별 분석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이차 판별 분석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판별 분석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(discriminant analysis)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분류 중 이차 판별 분석 분류기를 사용하기 위해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sklearn.discriminant_analysis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QuadraticDiscriminantAnalysis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불러왔음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판별 분석에는 이 밖에도 선형으로 경계를 정하는 선형 판별 분석이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다만 선형으로 분류하는 한계로 인해 성능이 좋지 않을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이차 판별 분석은 선형 분류보다 더 많은 데이터가 필요하고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연산량도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증가하지만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비선형 분류가 가능하다는 장점이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1415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9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882066" y="3405791"/>
            <a:ext cx="5459767" cy="105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136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세상의 거의 모든 머신 러닝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세상의 거의 모든 머신 러닝 알고리즘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구현하기에 충분하게 확보되지 않았거나 빠른 결과가 필요하다면 간단한 머신 러닝 기법을 이용하는 것이 더 바람직할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딥러닝 외에 가장 많이 사용하는 머신 러닝 모델 열 가지를 담아 보았음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더불어 여기 소개된 열 가지 알고리즘을 모두 익혀서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현장에서 쓰이는 거의 모든 머신 러닝 알고리즘을 접해 보았다는 자신감을 얻길 바람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열 가지 알고리즘의 개요를 알아보고 구글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코랩으로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함께 실습해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0942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9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서포트 벡터 머신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(support vector machine)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분류를 위한 기준선을 정의하는 모델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그림에서 빨간 점과 파란 점을 구분하는 경계선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   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만든다고 할 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경계선은 파란색 두 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   ,    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빨간색 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   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가장 떨어진 곳에 위치해야 할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세 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   ,     ,     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서포트 벡터라고 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이로 인해 만들어지는 공간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    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마진이라고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마진이 최대화되는 경계를 찾아 분류를 하는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93B151-D7EC-A87E-D226-CB947B205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98" y="2240131"/>
            <a:ext cx="209550" cy="209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06CA23-2F0E-DC44-B9EF-7724DD55F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20" y="2505166"/>
            <a:ext cx="209550" cy="209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9768DB-B4F0-7DE8-A7BD-D9BF64D07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55" y="2505166"/>
            <a:ext cx="209550" cy="2095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E89E63-B46D-DD33-7DBA-A2002C2AD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594" y="2505166"/>
            <a:ext cx="209550" cy="209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A32DD7C-2D44-32F2-770B-C83D67678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200" y="2862966"/>
            <a:ext cx="209550" cy="209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1DB28C3-9375-E235-3FB6-0DC530D2F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35" y="2862966"/>
            <a:ext cx="209550" cy="2095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134454-7E13-411C-76FF-A2ECB79AD8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55" y="2862966"/>
            <a:ext cx="209550" cy="2095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9BEB27-3A37-E397-8D3F-01F8F7AEE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243" y="2862966"/>
            <a:ext cx="1905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130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9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551041-3124-4F15-90FE-96B47395E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1" y="1988825"/>
            <a:ext cx="36576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763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9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다음과 같이 서포트 벡터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머신을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구현할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6B6631-1509-7758-45C4-829BFD4BB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19253"/>
            <a:ext cx="70961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23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9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FC7446-5E3F-365A-4FFA-FFFEA0CAC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09" y="1881981"/>
            <a:ext cx="709612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723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9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다음과 같이 서포트 벡터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머신을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구현할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DE9E1D-49A6-FD9A-2B80-9BE0B6780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2161646"/>
            <a:ext cx="71342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954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9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서포트 벡터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머신은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sklearn.svm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SVC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분류기를 가져와 사용할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SVC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Support Vector Classifier’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약어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SVC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분류기의 옵션으로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kernel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지정할 수 있는데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linear’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정하면 일반적인 선형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동작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나머지 실행은 이전과 동일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77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10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 </a:t>
            </a:r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‐ RBF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커널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882066" y="3405791"/>
            <a:ext cx="5459767" cy="105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0631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10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 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‐ RBF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커널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 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‐ RBF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커널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서포트 벡터 머신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- RBF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(support vector machine using radial basis functions kernel)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주어진 데이터가 선형으로 분리될 수 없는 경우를 해결하기 위해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만들어졌음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처럼 데이터가 분포되어 있을 경우 선으로는 빨간 점과 파란 점을 분리시킬 수 없음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처럼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공간을 이용하면 가능해짐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커널이란 주어진 데이터를 고차원의 공간으로 새롭게 위치시켜 주는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RBF(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방사형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커널을 이용하면    처럼 주어진 점들을 분리할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DD45F5-1E65-6CE5-11CD-96330BEAD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58" y="2507288"/>
            <a:ext cx="209550" cy="2095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1B9C07-CA3F-0B48-26BF-194EF6643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58" y="2852930"/>
            <a:ext cx="209550" cy="209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994960-35C2-A139-0D41-AF4D7F261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81" y="3486607"/>
            <a:ext cx="2095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501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10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 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‐ RBF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커널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 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‐ RBF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커널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5398CC-2341-7465-360A-851A32F66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8" y="1873611"/>
            <a:ext cx="72390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85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10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 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‐ RBF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커널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 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‐ RBF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커널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RBF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커널을 적용해 서포트 벡터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머신을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구현하는 방법은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B11D8C-4369-FFB5-74F0-A3C064C84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177785"/>
            <a:ext cx="7162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19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실습을 위한 준비 사항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882066" y="3405791"/>
            <a:ext cx="5459767" cy="105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3689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10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 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‐ RBF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커널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 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‐ RBF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커널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750360-55B8-02DB-D6A2-94485EEE3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84" y="1873611"/>
            <a:ext cx="70675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577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10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 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‐ RBF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커널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 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‐ RBF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커널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332C03-B82C-B779-B715-070B14F07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91" y="1873611"/>
            <a:ext cx="71056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779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10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 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‐ RBF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커널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 벡터 머신 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‐ RBF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커널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배운 모델과 달라진 것은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SVC(kernel='linear')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부분이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SVC(kernel='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rbf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')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바뀌었다는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단순한 옵션의 변화이지만 내부적인 연산은 많이 달라짐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자신의 데이터 특성을 파악하고 적절한 옵션을 지정하는 것은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계산량도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줄이고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더 좋은 결과를 가져올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79670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11 </a:t>
            </a:r>
            <a:r>
              <a:rPr lang="ko-KR" altLang="en-US" sz="26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보팅</a:t>
            </a:r>
            <a:endParaRPr lang="ko-KR" altLang="en-US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882066" y="3405791"/>
            <a:ext cx="5459767" cy="105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0248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11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보팅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보팅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보팅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(voting)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여러 가지 다른 유형의 알고리즘을 같은 데이터셋에 적용해 학습하는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학습한 결과를 모아 다수의 분류기가 결정한 결과를 선택하거나 클래스별 평균을 종합해 예측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다양한 알고리즘을 분류기로 활용함으로써 단일 알고리즘의 단점을 극복할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1124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11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보팅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보팅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304668-4242-B4FA-A2E8-8DEB14EC7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4" y="1816004"/>
            <a:ext cx="4890457" cy="43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262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11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보팅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보팅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나온 알고리즘 중에서 에이다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부스트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랜덤 포레스트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서포트 벡터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머신을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적용한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보팅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예제는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B57A61-CC59-BDAA-BE2F-CB33700E6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482585"/>
            <a:ext cx="71247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77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11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보팅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보팅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924A01-A5EF-E71B-9677-75BA351D5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879311"/>
            <a:ext cx="71151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736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11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보팅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보팅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12BF29-491A-AE0A-156B-8D6487854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09" y="1873611"/>
            <a:ext cx="71342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555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11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보팅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보팅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보팅은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여러 가지 분류기를 모두 사용해 본 후 그중 가장 좋은 분류기를 선택하는 것이므로 어떤 분류기를 사용할지 각각 지정해야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지금까지 소개한 분류기 중 에이다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부스트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랜덤 포레스트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서포트 벡터 머신 분류기를 각각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clf1, clf2, clf3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지정하고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sklearn.ensemble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불러온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VotingClassifier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이용해 최종적으로 분류하는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222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실습을 위한 준비 사항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실습을 위한 준비 사항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‘가장 많이 사용하는 머신 러닝 알고리즘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TOP 10’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배우기 위해 우리는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장에 소개하고 있는 피마 인디언 당뇨병 데이터셋을 사용할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머신 러닝은 데이터를 입력하기 전에 데이터를 적절히 전처리해 주는 것이 중요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경우 가중치 조절을 통해 불필요한 속성을 스스로 제거하려는 성질이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일반적인 머신 러닝은 두드러진 몇몇 값이 결과에 큰 영향을 미치는 경우가 있으므로 특히 데이터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전처리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과정이 중요하다고 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86591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12 </a:t>
            </a:r>
            <a:r>
              <a:rPr lang="ko-KR" altLang="en-US" sz="26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배깅</a:t>
            </a:r>
            <a:endParaRPr lang="ko-KR" altLang="en-US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882066" y="3405791"/>
            <a:ext cx="5459767" cy="105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0972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12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배깅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배깅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배깅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(bagging)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데이터 세트를 여러 개로 분리해 분류를 실행하는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보팅과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차이점은 하나의 알고리즘을 사용한다는 것이고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부스팅과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차이점은 각 분류기를 제각각 따로따로 분류한다는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배깅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방식은 단일 분류기를 여러 번 사용함으로써 정확도를 높이고 과적합을 방지하는 효과가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48912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12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배깅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배깅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분류기를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 반복해서 학습한다면 그때마다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학습셋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데이터셋을 새롭게 만듦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맨 처음 데이터가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번의 서로 다른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학습셋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데이터셋으로 분리될 때는 부트스트랩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(bootstrap)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기법을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이는 학습셋과 테스트셋을 설정 기준에 따라 랜덤으로 선택해 만들어 주는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6143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12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배깅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배깅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08F258-A418-66A8-F417-7FB1D4815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45" y="1816004"/>
            <a:ext cx="69246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117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12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배깅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배깅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분류기로 서포트 벡터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머신을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이용한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배깅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알고리즘은 다음과 같이 구현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50C053-0405-0044-1CB9-E000D70DC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19253"/>
            <a:ext cx="70961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39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12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배깅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배깅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F6ACD7-3CF9-C871-FF62-920FA680E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34" y="1873611"/>
            <a:ext cx="70866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180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12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배깅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배깅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E5694D-069D-5946-FE05-98D8A0260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873611"/>
            <a:ext cx="70961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313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12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배깅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배깅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역시 앙상블 기법이므로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sklearn.ensemble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BaggingClassifier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분류기를 가져옴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BaggingClassifier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base_estimator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=SVC(kernel='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rbf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'),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n_estimators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=10)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base_estimator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어떤 분류기를 사용할지 지정해 주며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n_estimators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반복 횟수를 정함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RBF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커널을 사용하는 서포트 벡터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머신을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분류기로 사용하고 열 번 반복하게끔 지정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265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13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여러 알고리즘의 성능을 한눈에 비교하기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713390" y="3405466"/>
            <a:ext cx="5805996" cy="11182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1541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13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여러 알고리즘의 성능을 한눈에 비교하기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여러 알고리즘의 성능을 한눈에 비교하기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지금까지 다룬 열 가지 알고리즘을 한 번에 실행시키고 각각의 성능을 비교해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1AEC05-97D1-9DEB-2E77-1F90B8E6E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2161646"/>
            <a:ext cx="71437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48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실습을 위한 준비 사항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실습을 위한 준비 사항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우리가 사용할 피마 인디언 데이터셋 역시 데이터 속성 간 편차가 커서 이를 그대로 쓰는 것보다 너무 크거나 동떨어진 값을 일정한 범위 안으로 모아 놓는 데이터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전처리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과정이 필요함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이러한 과정을 데이터 스케일링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(data scaling)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우리는 여러 데이터 스케일링 방법 중 일반적으로 많이 사용되는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StandardScaler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이용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13109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13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여러 알고리즘의 성능을 한눈에 비교하기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여러 알고리즘의 성능을 한눈에 비교하기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31300F-EEA5-CB61-AF95-8299BE431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31218"/>
            <a:ext cx="71628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656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13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여러 알고리즘의 성능을 한눈에 비교하기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여러 알고리즘의 성능을 한눈에 비교하기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9D8D3A-5D70-DD25-F252-DA126948D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873611"/>
            <a:ext cx="7115175" cy="2362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9E3396-6F23-B0F2-374E-8743D6283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4235498"/>
            <a:ext cx="70866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474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13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여러 알고리즘의 성능을 한눈에 비교하기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여러 알고리즘의 성능을 한눈에 비교하기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1F6A8A-FE6E-874D-FBF1-FB94BED6C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16" y="1898361"/>
            <a:ext cx="71342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521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13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여러 알고리즘의 성능을 한눈에 비교하기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여러 알고리즘의 성능을 한눈에 비교하기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23BD1C-D6CC-3608-AA0C-E5E43C9E3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09" y="1873611"/>
            <a:ext cx="70961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894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13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여러 알고리즘의 성능을 한눈에 비교하기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여러 알고리즘의 성능을 한눈에 비교하기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A601A6-B975-34E3-CDE9-09758DDEF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34" y="1873611"/>
            <a:ext cx="70866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714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13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여러 알고리즘의 성능을 한눈에 비교하기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여러 알고리즘의 성능을 한눈에 비교하기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ED6991-99C6-91DD-6CD6-F1D5EFE9B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" y="1870628"/>
            <a:ext cx="70961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021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13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여러 알고리즘의 성능을 한눈에 비교하기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여러 알고리즘의 성능을 한눈에 비교하기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EF47B4-0D01-05AE-9239-6703654FF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1862474"/>
            <a:ext cx="71247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657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13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여러 알고리즘의 성능을 한눈에 비교하기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여러 알고리즘의 성능을 한눈에 비교하기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classifiers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열 가지 분류기를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classifier_names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각 분류기의 이름을 지정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결과가 저장될 빈 리스트를 각각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modelaccuracies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modelmeans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modelnames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저장한 후 열 번의 분류기 학습 결과를 저장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가장 높은 분류 결과를 보인 것은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75.88%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정확도를 보인 에이다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부스트로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나오고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다만 앞서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Tip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설명한 것처럼 열 번의 교차 검증을 진행할 때마다 데이터의 조합이 달라지므로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결괏값도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실행할 때마다 조금씩 달라짐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대체로 데이터의 수가 많아지면 많아질수록 이러한 차이는 점점 줄어듦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6054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13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여러 알고리즘의 성능을 한눈에 비교하기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7990281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여러 알고리즘의 성능을 한눈에 비교하기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전체를 한눈에 보여 주는 그래프를 통해 직관적으로 어떤 분류기가 지금 실행하는 데이터에 적절한지 알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&lt;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모두의 딥러닝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&gt;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나와 있는 다른 데이터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혹은 여러분이 직접 만든 데이터에 각종 분류기를 적용해 보면서 내 프로젝트에 꼭 맞는 분류기와 적절한 옵션을 찾는 연습을 해 보길 바람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93002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5758</TotalTime>
  <Words>2724</Words>
  <Application>Microsoft Office PowerPoint</Application>
  <PresentationFormat>화면 슬라이드 쇼(4:3)</PresentationFormat>
  <Paragraphs>343</Paragraphs>
  <Slides>98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98</vt:i4>
      </vt:variant>
    </vt:vector>
  </HeadingPairs>
  <TitlesOfParts>
    <vt:vector size="108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Wingdings</vt:lpstr>
      <vt:lpstr>1_Office Theme</vt:lpstr>
      <vt:lpstr>2_Office Theme</vt:lpstr>
      <vt:lpstr>PowerPoint 프레젠테이션</vt:lpstr>
      <vt:lpstr>PowerPoint 프레젠테이션</vt:lpstr>
      <vt:lpstr>PowerPoint 프레젠테이션</vt:lpstr>
      <vt:lpstr>PowerPoint 프레젠테이션</vt:lpstr>
      <vt:lpstr>1 세상의 거의 모든 머신 러닝 알고리즘</vt:lpstr>
      <vt:lpstr>1 세상의 거의 모든 머신 러닝 알고리즘</vt:lpstr>
      <vt:lpstr>PowerPoint 프레젠테이션</vt:lpstr>
      <vt:lpstr>2 실습을 위한 준비 사항</vt:lpstr>
      <vt:lpstr>2 실습을 위한 준비 사항</vt:lpstr>
      <vt:lpstr>2 실습을 위한 준비 사항</vt:lpstr>
      <vt:lpstr>2 실습을 위한 준비 사항</vt:lpstr>
      <vt:lpstr>2 실습을 위한 준비 사항</vt:lpstr>
      <vt:lpstr>2 실습을 위한 준비 사항</vt:lpstr>
      <vt:lpstr>2 실습을 위한 준비 사항</vt:lpstr>
      <vt:lpstr>2 실습을 위한 준비 사항</vt:lpstr>
      <vt:lpstr>2 실습을 위한 준비 사항</vt:lpstr>
      <vt:lpstr>PowerPoint 프레젠테이션</vt:lpstr>
      <vt:lpstr>3 결정 트리</vt:lpstr>
      <vt:lpstr>3 결정 트리</vt:lpstr>
      <vt:lpstr>3 결정 트리</vt:lpstr>
      <vt:lpstr>3 결정 트리</vt:lpstr>
      <vt:lpstr>3 결정 트리</vt:lpstr>
      <vt:lpstr>3 결정 트리</vt:lpstr>
      <vt:lpstr>PowerPoint 프레젠테이션</vt:lpstr>
      <vt:lpstr>4 랜덤 포레스트</vt:lpstr>
      <vt:lpstr>4 랜덤 포레스트</vt:lpstr>
      <vt:lpstr>4 랜덤 포레스트</vt:lpstr>
      <vt:lpstr>4 랜덤 포레스트</vt:lpstr>
      <vt:lpstr>4 랜덤 포레스트</vt:lpstr>
      <vt:lpstr>4 랜덤 포레스트</vt:lpstr>
      <vt:lpstr>4 랜덤 포레스트</vt:lpstr>
      <vt:lpstr>PowerPoint 프레젠테이션</vt:lpstr>
      <vt:lpstr>5 가우시안 나이브 베이즈</vt:lpstr>
      <vt:lpstr>5 가우시안 나이브 베이즈</vt:lpstr>
      <vt:lpstr>5 가우시안 나이브 베이즈</vt:lpstr>
      <vt:lpstr>5 가우시안 나이브 베이즈</vt:lpstr>
      <vt:lpstr>5 가우시안 나이브 베이즈</vt:lpstr>
      <vt:lpstr>PowerPoint 프레젠테이션</vt:lpstr>
      <vt:lpstr>6 k‐최근접 이웃</vt:lpstr>
      <vt:lpstr>6 k‐최근접 이웃</vt:lpstr>
      <vt:lpstr>6 k‐최근접 이웃</vt:lpstr>
      <vt:lpstr>6 k‐최근접 이웃</vt:lpstr>
      <vt:lpstr>6 k‐최근접 이웃</vt:lpstr>
      <vt:lpstr>6 k‐최근접 이웃</vt:lpstr>
      <vt:lpstr>PowerPoint 프레젠테이션</vt:lpstr>
      <vt:lpstr>7 에이다 부스트</vt:lpstr>
      <vt:lpstr>7 에이다 부스트</vt:lpstr>
      <vt:lpstr>7 에이다 부스트</vt:lpstr>
      <vt:lpstr>7 에이다 부스트</vt:lpstr>
      <vt:lpstr>7 에이다 부스트</vt:lpstr>
      <vt:lpstr>7 에이다 부스트</vt:lpstr>
      <vt:lpstr>PowerPoint 프레젠테이션</vt:lpstr>
      <vt:lpstr>8 이차 판별 분석</vt:lpstr>
      <vt:lpstr>8 이차 판별 분석</vt:lpstr>
      <vt:lpstr>8 이차 판별 분석</vt:lpstr>
      <vt:lpstr>8 이차 판별 분석</vt:lpstr>
      <vt:lpstr>8 이차 판별 분석</vt:lpstr>
      <vt:lpstr>8 이차 판별 분석</vt:lpstr>
      <vt:lpstr>PowerPoint 프레젠테이션</vt:lpstr>
      <vt:lpstr>9 서포트 벡터 머신</vt:lpstr>
      <vt:lpstr>9 서포트 벡터 머신</vt:lpstr>
      <vt:lpstr>9 서포트 벡터 머신</vt:lpstr>
      <vt:lpstr>9 서포트 벡터 머신</vt:lpstr>
      <vt:lpstr>9 서포트 벡터 머신</vt:lpstr>
      <vt:lpstr>9 서포트 벡터 머신</vt:lpstr>
      <vt:lpstr>PowerPoint 프레젠테이션</vt:lpstr>
      <vt:lpstr>10 서포트 벡터 머신 ‐ RBF 커널</vt:lpstr>
      <vt:lpstr>10 서포트 벡터 머신 ‐ RBF 커널</vt:lpstr>
      <vt:lpstr>10 서포트 벡터 머신 ‐ RBF 커널</vt:lpstr>
      <vt:lpstr>10 서포트 벡터 머신 ‐ RBF 커널</vt:lpstr>
      <vt:lpstr>10 서포트 벡터 머신 ‐ RBF 커널</vt:lpstr>
      <vt:lpstr>10 서포트 벡터 머신 ‐ RBF 커널</vt:lpstr>
      <vt:lpstr>PowerPoint 프레젠테이션</vt:lpstr>
      <vt:lpstr>11 보팅</vt:lpstr>
      <vt:lpstr>11 보팅</vt:lpstr>
      <vt:lpstr>11 보팅</vt:lpstr>
      <vt:lpstr>11 보팅</vt:lpstr>
      <vt:lpstr>11 보팅</vt:lpstr>
      <vt:lpstr>11 보팅</vt:lpstr>
      <vt:lpstr>PowerPoint 프레젠테이션</vt:lpstr>
      <vt:lpstr>12 배깅</vt:lpstr>
      <vt:lpstr>12 배깅</vt:lpstr>
      <vt:lpstr>12 배깅</vt:lpstr>
      <vt:lpstr>12 배깅</vt:lpstr>
      <vt:lpstr>12 배깅</vt:lpstr>
      <vt:lpstr>12 배깅</vt:lpstr>
      <vt:lpstr>12 배깅</vt:lpstr>
      <vt:lpstr>PowerPoint 프레젠테이션</vt:lpstr>
      <vt:lpstr>13 여러 알고리즘의 성능을 한눈에 비교하기</vt:lpstr>
      <vt:lpstr>13 여러 알고리즘의 성능을 한눈에 비교하기</vt:lpstr>
      <vt:lpstr>13 여러 알고리즘의 성능을 한눈에 비교하기</vt:lpstr>
      <vt:lpstr>13 여러 알고리즘의 성능을 한눈에 비교하기</vt:lpstr>
      <vt:lpstr>13 여러 알고리즘의 성능을 한눈에 비교하기</vt:lpstr>
      <vt:lpstr>13 여러 알고리즘의 성능을 한눈에 비교하기</vt:lpstr>
      <vt:lpstr>13 여러 알고리즘의 성능을 한눈에 비교하기</vt:lpstr>
      <vt:lpstr>13 여러 알고리즘의 성능을 한눈에 비교하기</vt:lpstr>
      <vt:lpstr>13 여러 알고리즘의 성능을 한눈에 비교하기</vt:lpstr>
      <vt:lpstr>13 여러 알고리즘의 성능을 한눈에 비교하기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USER</cp:lastModifiedBy>
  <cp:revision>893</cp:revision>
  <cp:lastPrinted>2016-08-10T06:58:55Z</cp:lastPrinted>
  <dcterms:created xsi:type="dcterms:W3CDTF">2013-04-05T19:58:06Z</dcterms:created>
  <dcterms:modified xsi:type="dcterms:W3CDTF">2022-04-20T01:26:35Z</dcterms:modified>
</cp:coreProperties>
</file>